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2" r:id="rId1"/>
  </p:sldMasterIdLst>
  <p:notesMasterIdLst>
    <p:notesMasterId r:id="rId26"/>
  </p:notesMasterIdLst>
  <p:sldIdLst>
    <p:sldId id="289" r:id="rId2"/>
    <p:sldId id="279" r:id="rId3"/>
    <p:sldId id="294" r:id="rId4"/>
    <p:sldId id="273" r:id="rId5"/>
    <p:sldId id="276" r:id="rId6"/>
    <p:sldId id="293" r:id="rId7"/>
    <p:sldId id="272" r:id="rId8"/>
    <p:sldId id="257" r:id="rId9"/>
    <p:sldId id="280" r:id="rId10"/>
    <p:sldId id="271" r:id="rId11"/>
    <p:sldId id="278" r:id="rId12"/>
    <p:sldId id="263" r:id="rId13"/>
    <p:sldId id="290" r:id="rId14"/>
    <p:sldId id="281" r:id="rId15"/>
    <p:sldId id="267" r:id="rId16"/>
    <p:sldId id="259" r:id="rId17"/>
    <p:sldId id="282" r:id="rId18"/>
    <p:sldId id="291" r:id="rId19"/>
    <p:sldId id="260" r:id="rId20"/>
    <p:sldId id="292" r:id="rId21"/>
    <p:sldId id="270" r:id="rId22"/>
    <p:sldId id="286" r:id="rId23"/>
    <p:sldId id="283" r:id="rId24"/>
    <p:sldId id="285" r:id="rId25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413" y="-19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smtClean="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/>
            </a:lvl1pPr>
          </a:lstStyle>
          <a:p>
            <a:pPr>
              <a:defRPr/>
            </a:pPr>
            <a:fld id="{616FA8E2-F9D1-4359-B0DF-579ADA920433}" type="datetimeFigureOut">
              <a:rPr lang="en-US"/>
              <a:pPr>
                <a:defRPr/>
              </a:pPr>
              <a:t>3/31/2013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dirty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smtClean="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smtClean="0"/>
            </a:lvl1pPr>
          </a:lstStyle>
          <a:p>
            <a:pPr>
              <a:defRPr/>
            </a:pPr>
            <a:fld id="{66AC036E-82CC-467E-8FB4-E832FA805EF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721532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854CE73A-D182-4F01-BAE4-74E7512E15EF}" type="slidenum">
              <a:rPr lang="en-US"/>
              <a:pPr/>
              <a:t>4</a:t>
            </a:fld>
            <a:endParaRPr lang="en-US" dirty="0"/>
          </a:p>
        </p:txBody>
      </p:sp>
      <p:sp>
        <p:nvSpPr>
          <p:cNvPr id="22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dirty="0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526A32B8-FE6B-431A-B661-F885F2059C89}" type="slidenum">
              <a:rPr lang="en-US"/>
              <a:pPr/>
              <a:t>5</a:t>
            </a:fld>
            <a:endParaRPr lang="en-US" dirty="0"/>
          </a:p>
        </p:txBody>
      </p:sp>
      <p:sp>
        <p:nvSpPr>
          <p:cNvPr id="23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dirty="0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526A32B8-FE6B-431A-B661-F885F2059C89}" type="slidenum">
              <a:rPr lang="en-US"/>
              <a:pPr/>
              <a:t>6</a:t>
            </a:fld>
            <a:endParaRPr lang="en-US" dirty="0"/>
          </a:p>
        </p:txBody>
      </p:sp>
      <p:sp>
        <p:nvSpPr>
          <p:cNvPr id="23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dirty="0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4AC0E944-FEB7-442F-B1EC-C7230A3A4556}" type="slidenum">
              <a:rPr lang="en-US"/>
              <a:pPr/>
              <a:t>7</a:t>
            </a:fld>
            <a:endParaRPr lang="en-US" dirty="0"/>
          </a:p>
        </p:txBody>
      </p:sp>
      <p:sp>
        <p:nvSpPr>
          <p:cNvPr id="245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dirty="0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4DF1E108-E313-4D70-9EBC-2DE68D384C7C}" type="slidenum">
              <a:rPr lang="en-US"/>
              <a:pPr/>
              <a:t>11</a:t>
            </a:fld>
            <a:endParaRPr lang="en-US" dirty="0"/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dirty="0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Z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Z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FF9537-A181-467D-90EB-28CAA98CD8BA}" type="slidenum">
              <a:rPr lang="en-ZA" smtClean="0"/>
              <a:pPr>
                <a:defRPr/>
              </a:pPr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41909559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Z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Z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BA62D87-7F66-4F93-B564-64D4634F897E}" type="slidenum">
              <a:rPr lang="en-ZA" smtClean="0"/>
              <a:pPr>
                <a:defRPr/>
              </a:pPr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9699125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Z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Z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ECC3D9E-323A-4213-BF16-C7DD1EAEE680}" type="slidenum">
              <a:rPr lang="en-ZA" smtClean="0"/>
              <a:pPr>
                <a:defRPr/>
              </a:pPr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7088053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495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495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ZA" dirty="0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ZA" dirty="0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649AD5-A986-4F93-A493-83ECA08C6AD3}" type="slidenum">
              <a:rPr lang="en-ZA"/>
              <a:pPr>
                <a:defRPr/>
              </a:pPr>
              <a:t>‹#›</a:t>
            </a:fld>
            <a:endParaRPr lang="en-ZA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Z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Z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DC9E481-6864-43E3-983D-04AD9A7F7492}" type="slidenum">
              <a:rPr lang="en-ZA" smtClean="0"/>
              <a:pPr>
                <a:defRPr/>
              </a:pPr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1455404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Z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Z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7CA341-5F92-4EF1-8C0B-04430B900F06}" type="slidenum">
              <a:rPr lang="en-ZA" smtClean="0"/>
              <a:pPr>
                <a:defRPr/>
              </a:pPr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3859765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Z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Z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B2227D7-C9FC-460B-B1A9-6B2A0049D851}" type="slidenum">
              <a:rPr lang="en-ZA" smtClean="0"/>
              <a:pPr>
                <a:defRPr/>
              </a:pPr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1955360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ZA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ZA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550D887-0D87-4913-9B07-11113D1C317E}" type="slidenum">
              <a:rPr lang="en-ZA" smtClean="0"/>
              <a:pPr>
                <a:defRPr/>
              </a:pPr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4001936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ZA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ZA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D725355-2628-4CDF-9B11-DF15B401B390}" type="slidenum">
              <a:rPr lang="en-ZA" smtClean="0"/>
              <a:pPr>
                <a:defRPr/>
              </a:pPr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6281311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ZA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EB2742F-B5D2-42FC-9799-86374101B7CF}" type="slidenum">
              <a:rPr lang="en-ZA" smtClean="0"/>
              <a:pPr>
                <a:defRPr/>
              </a:pPr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6802577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Z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Z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40D5D1A-E668-4BFF-BE7A-67FDD36E687B}" type="slidenum">
              <a:rPr lang="en-ZA" smtClean="0"/>
              <a:pPr>
                <a:defRPr/>
              </a:pPr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1971501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Z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Z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E934904-44D6-4CE6-84A2-BA481B895A71}" type="slidenum">
              <a:rPr lang="en-ZA" smtClean="0"/>
              <a:pPr>
                <a:defRPr/>
              </a:pPr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41976660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Z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Z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1811869B-8664-4497-AEBC-28B7EA1F1520}" type="slidenum">
              <a:rPr lang="en-ZA" smtClean="0"/>
              <a:pPr>
                <a:defRPr/>
              </a:pPr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5740117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  <p:sldLayoutId id="2147483714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1340768"/>
            <a:ext cx="4426992" cy="31909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83308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63688" y="1700808"/>
            <a:ext cx="6696744" cy="3989040"/>
          </a:xfrm>
        </p:spPr>
        <p:txBody>
          <a:bodyPr>
            <a:normAutofit fontScale="92500" lnSpcReduction="20000"/>
          </a:bodyPr>
          <a:lstStyle/>
          <a:p>
            <a:pPr eaLnBrk="1" hangingPunct="1">
              <a:defRPr/>
            </a:pPr>
            <a:r>
              <a:rPr lang="en-US" sz="3500" dirty="0" smtClean="0"/>
              <a:t>WWI made Americans question traditional values and ideals</a:t>
            </a:r>
          </a:p>
          <a:p>
            <a:pPr eaLnBrk="1" hangingPunct="1">
              <a:defRPr/>
            </a:pPr>
            <a:endParaRPr lang="en-US" sz="3500" dirty="0" smtClean="0"/>
          </a:p>
          <a:p>
            <a:pPr eaLnBrk="1" hangingPunct="1">
              <a:defRPr/>
            </a:pPr>
            <a:r>
              <a:rPr lang="en-US" sz="3500" dirty="0" smtClean="0"/>
              <a:t>Literature and art denied foundations of the past </a:t>
            </a:r>
          </a:p>
          <a:p>
            <a:pPr eaLnBrk="1" hangingPunct="1">
              <a:defRPr/>
            </a:pPr>
            <a:endParaRPr lang="en-US" sz="3500" dirty="0"/>
          </a:p>
          <a:p>
            <a:pPr eaLnBrk="1" hangingPunct="1">
              <a:defRPr/>
            </a:pPr>
            <a:r>
              <a:rPr lang="en-US" sz="3500" dirty="0" smtClean="0"/>
              <a:t>The philosophy of the Jazz Age was called "</a:t>
            </a:r>
            <a:r>
              <a:rPr lang="en-US" sz="3500" dirty="0" smtClean="0">
                <a:solidFill>
                  <a:srgbClr val="C00000"/>
                </a:solidFill>
              </a:rPr>
              <a:t>modernism</a:t>
            </a:r>
            <a:r>
              <a:rPr lang="en-US" sz="3500" dirty="0" smtClean="0"/>
              <a:t>"</a:t>
            </a:r>
          </a:p>
          <a:p>
            <a:pPr eaLnBrk="1" hangingPunct="1">
              <a:defRPr/>
            </a:pPr>
            <a:endParaRPr lang="en-US" dirty="0" smtClean="0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899592" y="476672"/>
            <a:ext cx="6696744" cy="1143000"/>
          </a:xfrm>
        </p:spPr>
        <p:txBody>
          <a:bodyPr/>
          <a:lstStyle/>
          <a:p>
            <a:pPr algn="l" eaLnBrk="1" hangingPunct="1">
              <a:defRPr/>
            </a:pPr>
            <a:r>
              <a:rPr lang="en-US" dirty="0" smtClean="0">
                <a:solidFill>
                  <a:srgbClr val="C00000"/>
                </a:solidFill>
              </a:rPr>
              <a:t>The Jazz Age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8344" y="2420888"/>
            <a:ext cx="1125083" cy="187220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Rectangle 3"/>
          <p:cNvSpPr>
            <a:spLocks noGrp="1" noChangeArrowheads="1"/>
          </p:cNvSpPr>
          <p:nvPr>
            <p:ph idx="1"/>
          </p:nvPr>
        </p:nvSpPr>
        <p:spPr>
          <a:xfrm>
            <a:off x="1187624" y="1916832"/>
            <a:ext cx="7632848" cy="4114800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en-US" dirty="0" smtClean="0"/>
              <a:t>Writers stripped away descriptions of characters and setting and avoided direct statements of themes and resolutions</a:t>
            </a:r>
            <a:br>
              <a:rPr lang="en-US" dirty="0" smtClean="0"/>
            </a:br>
            <a:endParaRPr lang="en-US" dirty="0" smtClean="0"/>
          </a:p>
          <a:p>
            <a:pPr eaLnBrk="1" hangingPunct="1">
              <a:defRPr/>
            </a:pPr>
            <a:r>
              <a:rPr lang="en-US" dirty="0" smtClean="0"/>
              <a:t>This fragmented style of writing enabled each reader to find his/her own meaning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899592" y="476672"/>
            <a:ext cx="6912768" cy="1143000"/>
          </a:xfrm>
        </p:spPr>
        <p:txBody>
          <a:bodyPr/>
          <a:lstStyle/>
          <a:p>
            <a:pPr algn="l" eaLnBrk="1" hangingPunct="1">
              <a:defRPr/>
            </a:pPr>
            <a:r>
              <a:rPr lang="en-US" dirty="0" smtClean="0">
                <a:solidFill>
                  <a:srgbClr val="C00000"/>
                </a:solidFill>
              </a:rPr>
              <a:t>The Jazz Age - Modernism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1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7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Rectangle 3"/>
          <p:cNvSpPr>
            <a:spLocks noGrp="1" noChangeArrowheads="1"/>
          </p:cNvSpPr>
          <p:nvPr>
            <p:ph idx="1"/>
          </p:nvPr>
        </p:nvSpPr>
        <p:spPr>
          <a:xfrm>
            <a:off x="1259632" y="2060848"/>
            <a:ext cx="7715200" cy="3412976"/>
          </a:xfrm>
        </p:spPr>
        <p:txBody>
          <a:bodyPr>
            <a:normAutofit/>
          </a:bodyPr>
          <a:lstStyle/>
          <a:p>
            <a:pPr marL="0" indent="0" eaLnBrk="1" hangingPunct="1">
              <a:buNone/>
              <a:defRPr/>
            </a:pPr>
            <a:r>
              <a:rPr lang="en-ZA" dirty="0" smtClean="0">
                <a:solidFill>
                  <a:srgbClr val="C00000"/>
                </a:solidFill>
              </a:rPr>
              <a:t>Hemingway</a:t>
            </a:r>
            <a:r>
              <a:rPr lang="en-ZA" dirty="0" smtClean="0"/>
              <a:t>, in his novel </a:t>
            </a:r>
            <a:r>
              <a:rPr lang="en-ZA" i="1" dirty="0" smtClean="0">
                <a:solidFill>
                  <a:srgbClr val="C00000"/>
                </a:solidFill>
              </a:rPr>
              <a:t>The Sun Also Rises </a:t>
            </a:r>
            <a:r>
              <a:rPr lang="en-ZA" dirty="0" smtClean="0"/>
              <a:t>depicts a group of expatriate Americans, wandering aimlessly through Europe, sensing that they are powerless and that life is pointless in the aftermath of the “Great War”</a:t>
            </a:r>
            <a:endParaRPr lang="en-ZA" i="1" dirty="0" smtClean="0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971600" y="476672"/>
            <a:ext cx="6624736" cy="1143000"/>
          </a:xfrm>
        </p:spPr>
        <p:txBody>
          <a:bodyPr/>
          <a:lstStyle/>
          <a:p>
            <a:pPr algn="l" eaLnBrk="1" hangingPunct="1">
              <a:defRPr/>
            </a:pPr>
            <a:r>
              <a:rPr lang="en-US" dirty="0" smtClean="0">
                <a:solidFill>
                  <a:srgbClr val="C00000"/>
                </a:solidFill>
              </a:rPr>
              <a:t>The Lost Generation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5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Rectangle 3"/>
          <p:cNvSpPr>
            <a:spLocks noGrp="1" noChangeArrowheads="1"/>
          </p:cNvSpPr>
          <p:nvPr>
            <p:ph idx="1"/>
          </p:nvPr>
        </p:nvSpPr>
        <p:spPr>
          <a:xfrm>
            <a:off x="1187624" y="1722512"/>
            <a:ext cx="7715200" cy="3412976"/>
          </a:xfrm>
        </p:spPr>
        <p:txBody>
          <a:bodyPr>
            <a:normAutofit/>
          </a:bodyPr>
          <a:lstStyle/>
          <a:p>
            <a:pPr marL="0" indent="0">
              <a:buNone/>
              <a:defRPr/>
            </a:pPr>
            <a:r>
              <a:rPr lang="en-US" dirty="0"/>
              <a:t>Hemingway credits the phrase to </a:t>
            </a:r>
            <a:r>
              <a:rPr lang="en-US" dirty="0">
                <a:solidFill>
                  <a:srgbClr val="C00000"/>
                </a:solidFill>
              </a:rPr>
              <a:t>Gertrude </a:t>
            </a:r>
            <a:r>
              <a:rPr lang="en-US" dirty="0" smtClean="0">
                <a:solidFill>
                  <a:srgbClr val="C00000"/>
                </a:solidFill>
              </a:rPr>
              <a:t>Stein</a:t>
            </a:r>
            <a:r>
              <a:rPr lang="en-US" dirty="0" smtClean="0"/>
              <a:t> - she </a:t>
            </a:r>
            <a:r>
              <a:rPr lang="en-US" dirty="0"/>
              <a:t>credits the garage owner who serviced her </a:t>
            </a:r>
            <a:r>
              <a:rPr lang="en-US" dirty="0" smtClean="0"/>
              <a:t>car</a:t>
            </a:r>
            <a:endParaRPr lang="en-ZA" i="1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896" y="3613512"/>
            <a:ext cx="3456384" cy="2104954"/>
          </a:xfrm>
          <a:prstGeom prst="rect">
            <a:avLst/>
          </a:prstGeom>
        </p:spPr>
      </p:pic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971600" y="476672"/>
            <a:ext cx="6624736" cy="1143000"/>
          </a:xfrm>
        </p:spPr>
        <p:txBody>
          <a:bodyPr/>
          <a:lstStyle/>
          <a:p>
            <a:pPr algn="l" eaLnBrk="1" hangingPunct="1">
              <a:defRPr/>
            </a:pPr>
            <a:r>
              <a:rPr lang="en-US" dirty="0" smtClean="0">
                <a:solidFill>
                  <a:srgbClr val="C00000"/>
                </a:solidFill>
              </a:rPr>
              <a:t>The Lost Generation</a:t>
            </a:r>
          </a:p>
        </p:txBody>
      </p:sp>
    </p:spTree>
    <p:extLst>
      <p:ext uri="{BB962C8B-B14F-4D97-AF65-F5344CB8AC3E}">
        <p14:creationId xmlns:p14="http://schemas.microsoft.com/office/powerpoint/2010/main" val="3139156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5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Rectangle 3"/>
          <p:cNvSpPr>
            <a:spLocks noGrp="1" noChangeArrowheads="1"/>
          </p:cNvSpPr>
          <p:nvPr>
            <p:ph idx="1"/>
          </p:nvPr>
        </p:nvSpPr>
        <p:spPr>
          <a:xfrm>
            <a:off x="1907704" y="2852936"/>
            <a:ext cx="6851104" cy="3096344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en-ZA" dirty="0" smtClean="0"/>
              <a:t>life without purpose</a:t>
            </a:r>
          </a:p>
          <a:p>
            <a:pPr eaLnBrk="1" hangingPunct="1">
              <a:defRPr/>
            </a:pPr>
            <a:r>
              <a:rPr lang="en-ZA" dirty="0"/>
              <a:t>r</a:t>
            </a:r>
            <a:r>
              <a:rPr lang="en-ZA" dirty="0" smtClean="0"/>
              <a:t>estlessness</a:t>
            </a:r>
          </a:p>
          <a:p>
            <a:pPr>
              <a:defRPr/>
            </a:pPr>
            <a:r>
              <a:rPr lang="en-ZA" dirty="0"/>
              <a:t>a </a:t>
            </a:r>
            <a:r>
              <a:rPr lang="en-ZA" dirty="0">
                <a:solidFill>
                  <a:srgbClr val="C00000"/>
                </a:solidFill>
              </a:rPr>
              <a:t>mindless quest </a:t>
            </a:r>
            <a:r>
              <a:rPr lang="en-ZA" dirty="0"/>
              <a:t>for pleasure </a:t>
            </a:r>
            <a:endParaRPr lang="en-ZA" dirty="0" smtClean="0"/>
          </a:p>
          <a:p>
            <a:pPr eaLnBrk="1" hangingPunct="1">
              <a:defRPr/>
            </a:pPr>
            <a:r>
              <a:rPr lang="en-ZA" dirty="0" smtClean="0"/>
              <a:t>dissatisfaction and drifting </a:t>
            </a:r>
          </a:p>
          <a:p>
            <a:pPr eaLnBrk="1" hangingPunct="1">
              <a:defRPr/>
            </a:pPr>
            <a:r>
              <a:rPr lang="en-ZA" dirty="0" smtClean="0"/>
              <a:t>loss of direction in life</a:t>
            </a:r>
          </a:p>
          <a:p>
            <a:pPr eaLnBrk="1" hangingPunct="1">
              <a:defRPr/>
            </a:pPr>
            <a:endParaRPr lang="en-ZA" sz="2400" i="1" dirty="0" smtClean="0"/>
          </a:p>
        </p:txBody>
      </p:sp>
      <p:sp>
        <p:nvSpPr>
          <p:cNvPr id="2" name="Rectangle 1"/>
          <p:cNvSpPr/>
          <p:nvPr/>
        </p:nvSpPr>
        <p:spPr>
          <a:xfrm>
            <a:off x="1034936" y="1538784"/>
            <a:ext cx="777686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eaLnBrk="1" hangingPunct="1">
              <a:buNone/>
              <a:defRPr/>
            </a:pPr>
            <a:r>
              <a:rPr lang="en-ZA" sz="3200" dirty="0" smtClean="0">
                <a:latin typeface="+mj-lt"/>
              </a:rPr>
              <a:t>Fitzgerald’s novel </a:t>
            </a:r>
            <a:r>
              <a:rPr lang="en-ZA" sz="3200" dirty="0">
                <a:latin typeface="+mj-lt"/>
              </a:rPr>
              <a:t>can be seen to encapsulate this perception of </a:t>
            </a:r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971600" y="476672"/>
            <a:ext cx="6624736" cy="1143000"/>
          </a:xfrm>
        </p:spPr>
        <p:txBody>
          <a:bodyPr/>
          <a:lstStyle/>
          <a:p>
            <a:pPr algn="l" eaLnBrk="1" hangingPunct="1">
              <a:defRPr/>
            </a:pPr>
            <a:r>
              <a:rPr lang="en-US" dirty="0" smtClean="0">
                <a:solidFill>
                  <a:srgbClr val="C00000"/>
                </a:solidFill>
              </a:rPr>
              <a:t>The Lost Generation</a:t>
            </a:r>
          </a:p>
        </p:txBody>
      </p:sp>
    </p:spTree>
    <p:extLst>
      <p:ext uri="{BB962C8B-B14F-4D97-AF65-F5344CB8AC3E}">
        <p14:creationId xmlns:p14="http://schemas.microsoft.com/office/powerpoint/2010/main" val="4155652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8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86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86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3" name="Rectangle 3"/>
          <p:cNvSpPr>
            <a:spLocks noGrp="1" noChangeArrowheads="1"/>
          </p:cNvSpPr>
          <p:nvPr>
            <p:ph idx="1"/>
          </p:nvPr>
        </p:nvSpPr>
        <p:spPr>
          <a:xfrm>
            <a:off x="1403648" y="1844824"/>
            <a:ext cx="4939374" cy="4023424"/>
          </a:xfrm>
        </p:spPr>
        <p:txBody>
          <a:bodyPr>
            <a:normAutofit/>
          </a:bodyPr>
          <a:lstStyle/>
          <a:p>
            <a:pPr marL="0" indent="0" eaLnBrk="1" hangingPunct="1">
              <a:lnSpc>
                <a:spcPct val="80000"/>
              </a:lnSpc>
              <a:buNone/>
              <a:defRPr/>
            </a:pPr>
            <a:r>
              <a:rPr lang="en-ZA" dirty="0" smtClean="0"/>
              <a:t>Fitzgerald, like narrator </a:t>
            </a:r>
            <a:r>
              <a:rPr lang="en-ZA" dirty="0" smtClean="0"/>
              <a:t/>
            </a:r>
            <a:br>
              <a:rPr lang="en-ZA" dirty="0" smtClean="0"/>
            </a:br>
            <a:r>
              <a:rPr lang="en-ZA" dirty="0" smtClean="0"/>
              <a:t>Nick </a:t>
            </a:r>
            <a:r>
              <a:rPr lang="en-ZA" dirty="0" err="1" smtClean="0"/>
              <a:t>Carraway</a:t>
            </a:r>
            <a:r>
              <a:rPr lang="en-ZA" dirty="0" smtClean="0"/>
              <a:t> in his novel, idolized the riches and glamor of the age, but was uncomfortable with the unrestrained </a:t>
            </a:r>
            <a:r>
              <a:rPr lang="en-ZA" dirty="0" smtClean="0">
                <a:solidFill>
                  <a:srgbClr val="C00000"/>
                </a:solidFill>
              </a:rPr>
              <a:t>materialism</a:t>
            </a:r>
            <a:r>
              <a:rPr lang="en-ZA" dirty="0" smtClean="0"/>
              <a:t> and the </a:t>
            </a:r>
            <a:r>
              <a:rPr lang="en-ZA" dirty="0" smtClean="0">
                <a:solidFill>
                  <a:srgbClr val="C00000"/>
                </a:solidFill>
              </a:rPr>
              <a:t>lack of morality</a:t>
            </a:r>
            <a:r>
              <a:rPr lang="en-ZA" dirty="0" smtClean="0"/>
              <a:t> </a:t>
            </a:r>
            <a:r>
              <a:rPr lang="en-ZA" dirty="0" smtClean="0"/>
              <a:t/>
            </a:r>
            <a:br>
              <a:rPr lang="en-ZA" dirty="0" smtClean="0"/>
            </a:br>
            <a:r>
              <a:rPr lang="en-ZA" dirty="0" smtClean="0"/>
              <a:t>that </a:t>
            </a:r>
            <a:r>
              <a:rPr lang="en-ZA" dirty="0" smtClean="0"/>
              <a:t>went with it</a:t>
            </a:r>
          </a:p>
          <a:p>
            <a:pPr eaLnBrk="1" hangingPunct="1">
              <a:lnSpc>
                <a:spcPct val="80000"/>
              </a:lnSpc>
              <a:defRPr/>
            </a:pPr>
            <a:endParaRPr lang="en-ZA" sz="2400" dirty="0" smtClean="0"/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054990" y="2114704"/>
            <a:ext cx="3000375" cy="2823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971600" y="476672"/>
            <a:ext cx="6624736" cy="1143000"/>
          </a:xfrm>
        </p:spPr>
        <p:txBody>
          <a:bodyPr/>
          <a:lstStyle/>
          <a:p>
            <a:pPr algn="l" eaLnBrk="1" hangingPunct="1">
              <a:defRPr/>
            </a:pPr>
            <a:r>
              <a:rPr lang="en-US" dirty="0" smtClean="0">
                <a:solidFill>
                  <a:srgbClr val="C00000"/>
                </a:solidFill>
              </a:rPr>
              <a:t>The Lost Generation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3"/>
          <p:cNvSpPr>
            <a:spLocks noGrp="1" noChangeArrowheads="1"/>
          </p:cNvSpPr>
          <p:nvPr>
            <p:ph idx="1"/>
          </p:nvPr>
        </p:nvSpPr>
        <p:spPr>
          <a:xfrm>
            <a:off x="755576" y="1844824"/>
            <a:ext cx="6995120" cy="4041576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  <a:defRPr/>
            </a:pPr>
            <a:r>
              <a:rPr lang="en-ZA" dirty="0" smtClean="0"/>
              <a:t>Jazz Age - Roaring Twenties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ZA" dirty="0" smtClean="0"/>
              <a:t>Decline of the </a:t>
            </a:r>
            <a:r>
              <a:rPr lang="en-ZA" dirty="0" smtClean="0">
                <a:solidFill>
                  <a:srgbClr val="C00000"/>
                </a:solidFill>
              </a:rPr>
              <a:t>American Dream</a:t>
            </a:r>
          </a:p>
          <a:p>
            <a:pPr>
              <a:lnSpc>
                <a:spcPct val="90000"/>
              </a:lnSpc>
              <a:defRPr/>
            </a:pPr>
            <a:r>
              <a:rPr lang="en-ZA" dirty="0"/>
              <a:t>S</a:t>
            </a:r>
            <a:r>
              <a:rPr lang="en-ZA" dirty="0" smtClean="0"/>
              <a:t>ocial </a:t>
            </a:r>
            <a:r>
              <a:rPr lang="en-ZA" dirty="0"/>
              <a:t>C</a:t>
            </a:r>
            <a:r>
              <a:rPr lang="en-ZA" dirty="0" smtClean="0"/>
              <a:t>lass Differences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ZA" dirty="0" smtClean="0"/>
              <a:t>Social Position of Women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ZA" dirty="0" smtClean="0"/>
              <a:t>The Automobile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ZA" dirty="0" smtClean="0"/>
              <a:t>Prohibition </a:t>
            </a:r>
            <a:r>
              <a:rPr lang="en-ZA" dirty="0"/>
              <a:t>-</a:t>
            </a:r>
            <a:r>
              <a:rPr lang="en-ZA" dirty="0" smtClean="0"/>
              <a:t> Organized </a:t>
            </a:r>
            <a:r>
              <a:rPr lang="en-ZA" dirty="0"/>
              <a:t>C</a:t>
            </a:r>
            <a:r>
              <a:rPr lang="en-ZA" dirty="0" smtClean="0"/>
              <a:t>rime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en-ZA" sz="2800" dirty="0" smtClean="0"/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467544" y="476672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fontAlgn="auto">
              <a:spcAft>
                <a:spcPts val="0"/>
              </a:spcAft>
              <a:defRPr/>
            </a:pPr>
            <a:r>
              <a:rPr lang="en-US" dirty="0" smtClean="0">
                <a:solidFill>
                  <a:srgbClr val="C00000"/>
                </a:solidFill>
              </a:rPr>
              <a:t>Themes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6216" y="1124744"/>
            <a:ext cx="1916249" cy="267206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71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3"/>
          <p:cNvSpPr>
            <a:spLocks noGrp="1" noChangeArrowheads="1"/>
          </p:cNvSpPr>
          <p:nvPr>
            <p:ph idx="1"/>
          </p:nvPr>
        </p:nvSpPr>
        <p:spPr>
          <a:xfrm>
            <a:off x="1187624" y="1700808"/>
            <a:ext cx="7704856" cy="4176464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  <a:defRPr/>
            </a:pPr>
            <a:r>
              <a:rPr lang="en-ZA" dirty="0" smtClean="0"/>
              <a:t>Success and Failure</a:t>
            </a:r>
          </a:p>
          <a:p>
            <a:pPr>
              <a:lnSpc>
                <a:spcPct val="90000"/>
              </a:lnSpc>
              <a:defRPr/>
            </a:pPr>
            <a:r>
              <a:rPr lang="en-ZA" dirty="0" smtClean="0"/>
              <a:t>Wealth - Old </a:t>
            </a:r>
            <a:r>
              <a:rPr lang="en-ZA" dirty="0"/>
              <a:t>vs. N</a:t>
            </a:r>
            <a:r>
              <a:rPr lang="en-ZA" dirty="0" smtClean="0"/>
              <a:t>ew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ZA" dirty="0" smtClean="0"/>
              <a:t>Hope and ‘sense of purpose’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ZA" dirty="0" smtClean="0"/>
              <a:t>Illusion vs. </a:t>
            </a:r>
            <a:r>
              <a:rPr lang="en-ZA" dirty="0"/>
              <a:t>R</a:t>
            </a:r>
            <a:r>
              <a:rPr lang="en-ZA" dirty="0" smtClean="0"/>
              <a:t>eality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ZA" dirty="0" smtClean="0"/>
              <a:t>Honesty vs. Lies</a:t>
            </a:r>
          </a:p>
          <a:p>
            <a:pPr>
              <a:lnSpc>
                <a:spcPct val="90000"/>
              </a:lnSpc>
              <a:defRPr/>
            </a:pPr>
            <a:r>
              <a:rPr lang="en-US" dirty="0" smtClean="0"/>
              <a:t>Time: role the </a:t>
            </a:r>
            <a:r>
              <a:rPr lang="en-US" dirty="0" smtClean="0">
                <a:solidFill>
                  <a:srgbClr val="C00000"/>
                </a:solidFill>
              </a:rPr>
              <a:t>past</a:t>
            </a:r>
            <a:r>
              <a:rPr lang="en-US" dirty="0" smtClean="0"/>
              <a:t> plays </a:t>
            </a:r>
            <a:r>
              <a:rPr lang="en-US" dirty="0" smtClean="0"/>
              <a:t>in </a:t>
            </a:r>
            <a:r>
              <a:rPr lang="en-US" dirty="0" smtClean="0"/>
              <a:t>dreams,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goals </a:t>
            </a:r>
            <a:r>
              <a:rPr lang="en-US" dirty="0" smtClean="0"/>
              <a:t>and achievements </a:t>
            </a:r>
            <a:r>
              <a:rPr lang="en-US" dirty="0" smtClean="0"/>
              <a:t>of </a:t>
            </a:r>
            <a:r>
              <a:rPr lang="en-US" dirty="0"/>
              <a:t>the </a:t>
            </a:r>
            <a:r>
              <a:rPr lang="en-US" dirty="0" smtClean="0">
                <a:solidFill>
                  <a:srgbClr val="C00000"/>
                </a:solidFill>
              </a:rPr>
              <a:t>future</a:t>
            </a:r>
            <a:endParaRPr lang="en-ZA" dirty="0" smtClean="0">
              <a:solidFill>
                <a:srgbClr val="C00000"/>
              </a:solidFill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en-ZA" sz="2800" dirty="0" smtClean="0"/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467544" y="476672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fontAlgn="auto">
              <a:spcAft>
                <a:spcPts val="0"/>
              </a:spcAft>
              <a:defRPr/>
            </a:pPr>
            <a:r>
              <a:rPr lang="en-US" dirty="0" smtClean="0">
                <a:solidFill>
                  <a:srgbClr val="C00000"/>
                </a:solidFill>
              </a:rPr>
              <a:t>Themes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6216" y="1124744"/>
            <a:ext cx="1916249" cy="2672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8682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71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3429000"/>
            <a:ext cx="2435144" cy="2448272"/>
          </a:xfrm>
          <a:prstGeom prst="rect">
            <a:avLst/>
          </a:prstGeom>
        </p:spPr>
      </p:pic>
      <p:sp>
        <p:nvSpPr>
          <p:cNvPr id="7171" name="Rectangle 3"/>
          <p:cNvSpPr>
            <a:spLocks noGrp="1" noChangeArrowheads="1"/>
          </p:cNvSpPr>
          <p:nvPr>
            <p:ph idx="1"/>
          </p:nvPr>
        </p:nvSpPr>
        <p:spPr>
          <a:xfrm>
            <a:off x="1187624" y="1844824"/>
            <a:ext cx="6275040" cy="3268960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90000"/>
              </a:lnSpc>
              <a:defRPr/>
            </a:pPr>
            <a:r>
              <a:rPr lang="en-US" dirty="0"/>
              <a:t>C</a:t>
            </a:r>
            <a:r>
              <a:rPr lang="en-US" dirty="0" smtClean="0"/>
              <a:t>onnection </a:t>
            </a:r>
            <a:r>
              <a:rPr lang="en-US" dirty="0"/>
              <a:t>between </a:t>
            </a:r>
            <a:r>
              <a:rPr lang="en-US" dirty="0" smtClean="0"/>
              <a:t>Events </a:t>
            </a:r>
            <a:r>
              <a:rPr lang="en-US" dirty="0"/>
              <a:t>and W</a:t>
            </a:r>
            <a:r>
              <a:rPr lang="en-US" dirty="0" smtClean="0"/>
              <a:t>eather</a:t>
            </a:r>
          </a:p>
          <a:p>
            <a:pPr>
              <a:lnSpc>
                <a:spcPct val="90000"/>
              </a:lnSpc>
              <a:defRPr/>
            </a:pPr>
            <a:r>
              <a:rPr lang="en-US" dirty="0"/>
              <a:t>C</a:t>
            </a:r>
            <a:r>
              <a:rPr lang="en-US" dirty="0" smtClean="0"/>
              <a:t>onnection </a:t>
            </a:r>
            <a:r>
              <a:rPr lang="en-US" dirty="0"/>
              <a:t>between </a:t>
            </a:r>
            <a:r>
              <a:rPr lang="en-US" dirty="0" smtClean="0"/>
              <a:t>Geographical Location </a:t>
            </a:r>
            <a:r>
              <a:rPr lang="en-US" dirty="0"/>
              <a:t>and </a:t>
            </a:r>
            <a:r>
              <a:rPr lang="en-US" dirty="0" smtClean="0"/>
              <a:t>Social </a:t>
            </a:r>
            <a:r>
              <a:rPr lang="en-US" dirty="0"/>
              <a:t>V</a:t>
            </a:r>
            <a:r>
              <a:rPr lang="en-US" dirty="0" smtClean="0"/>
              <a:t>alues</a:t>
            </a:r>
          </a:p>
          <a:p>
            <a:pPr>
              <a:lnSpc>
                <a:spcPct val="90000"/>
              </a:lnSpc>
              <a:defRPr/>
            </a:pPr>
            <a:r>
              <a:rPr lang="en-US" dirty="0"/>
              <a:t>I</a:t>
            </a:r>
            <a:r>
              <a:rPr lang="en-US" dirty="0" smtClean="0"/>
              <a:t>mages </a:t>
            </a:r>
            <a:r>
              <a:rPr lang="en-US" dirty="0"/>
              <a:t>of T</a:t>
            </a:r>
            <a:r>
              <a:rPr lang="en-US" dirty="0" smtClean="0"/>
              <a:t>ime</a:t>
            </a:r>
          </a:p>
          <a:p>
            <a:pPr>
              <a:lnSpc>
                <a:spcPct val="90000"/>
              </a:lnSpc>
              <a:defRPr/>
            </a:pPr>
            <a:r>
              <a:rPr lang="en-US" dirty="0"/>
              <a:t>E</a:t>
            </a:r>
            <a:r>
              <a:rPr lang="en-US" dirty="0" smtClean="0"/>
              <a:t>xtravagant Parties</a:t>
            </a:r>
          </a:p>
          <a:p>
            <a:pPr>
              <a:lnSpc>
                <a:spcPct val="90000"/>
              </a:lnSpc>
              <a:defRPr/>
            </a:pPr>
            <a:r>
              <a:rPr lang="en-US" dirty="0" smtClean="0"/>
              <a:t>The Quest </a:t>
            </a:r>
            <a:r>
              <a:rPr lang="en-US" dirty="0"/>
              <a:t>for W</a:t>
            </a:r>
            <a:r>
              <a:rPr lang="en-US" dirty="0" smtClean="0"/>
              <a:t>ealth</a:t>
            </a: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467544" y="476672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fontAlgn="auto">
              <a:spcAft>
                <a:spcPts val="0"/>
              </a:spcAft>
              <a:defRPr/>
            </a:pPr>
            <a:r>
              <a:rPr lang="en-US" dirty="0" smtClean="0">
                <a:solidFill>
                  <a:srgbClr val="C00000"/>
                </a:solidFill>
              </a:rPr>
              <a:t>Motifs</a:t>
            </a:r>
          </a:p>
        </p:txBody>
      </p:sp>
    </p:spTree>
    <p:extLst>
      <p:ext uri="{BB962C8B-B14F-4D97-AF65-F5344CB8AC3E}">
        <p14:creationId xmlns:p14="http://schemas.microsoft.com/office/powerpoint/2010/main" val="2666893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>
          <a:xfrm>
            <a:off x="981944" y="1664544"/>
            <a:ext cx="7715200" cy="3845024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ZA" dirty="0" smtClean="0"/>
              <a:t>The eyes </a:t>
            </a:r>
            <a:r>
              <a:rPr lang="en-US" dirty="0"/>
              <a:t>of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Doctor </a:t>
            </a:r>
            <a:r>
              <a:rPr lang="en-US" dirty="0"/>
              <a:t>T. J. </a:t>
            </a:r>
            <a:r>
              <a:rPr lang="en-US" dirty="0" err="1"/>
              <a:t>Eckleburg</a:t>
            </a:r>
            <a:endParaRPr lang="en-ZA" dirty="0" smtClean="0"/>
          </a:p>
          <a:p>
            <a:pPr eaLnBrk="1" hangingPunct="1">
              <a:defRPr/>
            </a:pPr>
            <a:r>
              <a:rPr lang="en-ZA" dirty="0" smtClean="0"/>
              <a:t>East Egg, West Egg</a:t>
            </a:r>
          </a:p>
          <a:p>
            <a:pPr>
              <a:defRPr/>
            </a:pPr>
            <a:r>
              <a:rPr lang="en-ZA" dirty="0"/>
              <a:t>Money and </a:t>
            </a:r>
            <a:r>
              <a:rPr lang="en-ZA" dirty="0" smtClean="0"/>
              <a:t>wealth </a:t>
            </a:r>
            <a:r>
              <a:rPr lang="en-ZA" dirty="0"/>
              <a:t>s</a:t>
            </a:r>
            <a:r>
              <a:rPr lang="en-ZA" dirty="0" smtClean="0"/>
              <a:t>ymbols (cufflinks, shirts)</a:t>
            </a:r>
          </a:p>
          <a:p>
            <a:pPr>
              <a:defRPr/>
            </a:pPr>
            <a:r>
              <a:rPr lang="en-ZA" dirty="0" smtClean="0"/>
              <a:t>Dust and ash – “the </a:t>
            </a:r>
            <a:r>
              <a:rPr lang="en-ZA" dirty="0"/>
              <a:t>valley of a</a:t>
            </a:r>
            <a:r>
              <a:rPr lang="en-ZA" dirty="0" smtClean="0"/>
              <a:t>shes” </a:t>
            </a:r>
            <a:br>
              <a:rPr lang="en-ZA" dirty="0" smtClean="0"/>
            </a:br>
            <a:r>
              <a:rPr lang="en-ZA" dirty="0" smtClean="0"/>
              <a:t>(</a:t>
            </a:r>
            <a:r>
              <a:rPr lang="en-ZA" dirty="0" smtClean="0">
                <a:solidFill>
                  <a:srgbClr val="C00000"/>
                </a:solidFill>
              </a:rPr>
              <a:t>Eliot</a:t>
            </a:r>
            <a:r>
              <a:rPr lang="en-ZA" dirty="0" smtClean="0"/>
              <a:t>, </a:t>
            </a:r>
            <a:r>
              <a:rPr lang="en-ZA" i="1" dirty="0" smtClean="0">
                <a:solidFill>
                  <a:srgbClr val="C00000"/>
                </a:solidFill>
              </a:rPr>
              <a:t>The Wasteland</a:t>
            </a:r>
            <a:r>
              <a:rPr lang="en-ZA" dirty="0" smtClean="0"/>
              <a:t>, 1922)</a:t>
            </a: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467544" y="476672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fontAlgn="auto">
              <a:spcAft>
                <a:spcPts val="0"/>
              </a:spcAft>
              <a:defRPr/>
            </a:pPr>
            <a:r>
              <a:rPr lang="en-US" dirty="0" smtClean="0">
                <a:solidFill>
                  <a:srgbClr val="C00000"/>
                </a:solidFill>
              </a:rPr>
              <a:t>Symbols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7576" y="836712"/>
            <a:ext cx="3384376" cy="243852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1340768"/>
            <a:ext cx="4426992" cy="31909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75800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>
          <a:xfrm>
            <a:off x="996752" y="1619672"/>
            <a:ext cx="7715200" cy="3845024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US" dirty="0" smtClean="0"/>
              <a:t>Green </a:t>
            </a:r>
            <a:r>
              <a:rPr lang="en-US" dirty="0"/>
              <a:t>light on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Daisy’s dock</a:t>
            </a:r>
            <a:endParaRPr lang="en-US" dirty="0" smtClean="0"/>
          </a:p>
          <a:p>
            <a:pPr>
              <a:defRPr/>
            </a:pPr>
            <a:r>
              <a:rPr lang="en-US" dirty="0" smtClean="0"/>
              <a:t>Gatsby’s parties</a:t>
            </a:r>
          </a:p>
          <a:p>
            <a:pPr>
              <a:defRPr/>
            </a:pPr>
            <a:r>
              <a:rPr lang="en-ZA" dirty="0" smtClean="0"/>
              <a:t>Significance of various </a:t>
            </a:r>
            <a:r>
              <a:rPr lang="en-ZA" dirty="0" err="1"/>
              <a:t>c</a:t>
            </a:r>
            <a:r>
              <a:rPr lang="en-ZA" dirty="0" err="1" smtClean="0"/>
              <a:t>olors</a:t>
            </a:r>
            <a:r>
              <a:rPr lang="en-ZA" dirty="0" smtClean="0"/>
              <a:t/>
            </a:r>
            <a:br>
              <a:rPr lang="en-ZA" dirty="0" smtClean="0"/>
            </a:br>
            <a:endParaRPr lang="en-ZA" dirty="0" smtClean="0"/>
          </a:p>
          <a:p>
            <a:pPr>
              <a:defRPr/>
            </a:pPr>
            <a:r>
              <a:rPr lang="en-ZA" dirty="0" smtClean="0">
                <a:solidFill>
                  <a:srgbClr val="C00000"/>
                </a:solidFill>
              </a:rPr>
              <a:t>The role of </a:t>
            </a:r>
            <a:r>
              <a:rPr lang="en-US" dirty="0" smtClean="0">
                <a:solidFill>
                  <a:srgbClr val="C00000"/>
                </a:solidFill>
              </a:rPr>
              <a:t>symbols themselves in </a:t>
            </a:r>
            <a:r>
              <a:rPr lang="en-US" dirty="0">
                <a:solidFill>
                  <a:srgbClr val="C00000"/>
                </a:solidFill>
              </a:rPr>
              <a:t>the human conception of meaning</a:t>
            </a:r>
            <a:endParaRPr lang="en-ZA" dirty="0" smtClean="0">
              <a:solidFill>
                <a:srgbClr val="C00000"/>
              </a:solidFill>
            </a:endParaRP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467544" y="476672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fontAlgn="auto">
              <a:spcAft>
                <a:spcPts val="0"/>
              </a:spcAft>
              <a:defRPr/>
            </a:pPr>
            <a:r>
              <a:rPr lang="en-US" dirty="0" smtClean="0">
                <a:solidFill>
                  <a:srgbClr val="C00000"/>
                </a:solidFill>
              </a:rPr>
              <a:t>Symbols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7576" y="836712"/>
            <a:ext cx="3384376" cy="2438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0250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3" name="Rectangle 3"/>
          <p:cNvSpPr>
            <a:spLocks noGrp="1" noChangeArrowheads="1"/>
          </p:cNvSpPr>
          <p:nvPr>
            <p:ph idx="1"/>
          </p:nvPr>
        </p:nvSpPr>
        <p:spPr>
          <a:xfrm>
            <a:off x="1187624" y="1484784"/>
            <a:ext cx="6347048" cy="4525963"/>
          </a:xfrm>
        </p:spPr>
        <p:txBody>
          <a:bodyPr/>
          <a:lstStyle/>
          <a:p>
            <a:pPr>
              <a:lnSpc>
                <a:spcPct val="90000"/>
              </a:lnSpc>
              <a:defRPr/>
            </a:pPr>
            <a:r>
              <a:rPr lang="en-GB" dirty="0"/>
              <a:t>Nick </a:t>
            </a:r>
            <a:r>
              <a:rPr lang="en-GB" dirty="0" err="1"/>
              <a:t>Carraway</a:t>
            </a:r>
            <a:endParaRPr lang="en-GB" dirty="0"/>
          </a:p>
          <a:p>
            <a:pPr eaLnBrk="1" hangingPunct="1">
              <a:lnSpc>
                <a:spcPct val="90000"/>
              </a:lnSpc>
              <a:defRPr/>
            </a:pPr>
            <a:r>
              <a:rPr lang="en-GB" dirty="0" smtClean="0"/>
              <a:t>Daisy Buchanan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GB" dirty="0" smtClean="0"/>
              <a:t>Tom Buchanan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GB" dirty="0" smtClean="0"/>
              <a:t>Jordan Baker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GB" dirty="0" smtClean="0"/>
              <a:t>Myrtle Wilson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GB" dirty="0" smtClean="0"/>
              <a:t>George Wilson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GB" dirty="0" smtClean="0"/>
              <a:t>Meyer </a:t>
            </a:r>
            <a:r>
              <a:rPr lang="en-GB" dirty="0" err="1" smtClean="0"/>
              <a:t>Wolfshiem</a:t>
            </a:r>
            <a:endParaRPr lang="en-GB" dirty="0" smtClean="0"/>
          </a:p>
          <a:p>
            <a:pPr>
              <a:lnSpc>
                <a:spcPct val="90000"/>
              </a:lnSpc>
              <a:defRPr/>
            </a:pPr>
            <a:r>
              <a:rPr lang="en-GB" dirty="0" smtClean="0"/>
              <a:t>James </a:t>
            </a:r>
            <a:r>
              <a:rPr lang="en-GB" dirty="0" err="1" smtClean="0"/>
              <a:t>Gatz</a:t>
            </a:r>
            <a:r>
              <a:rPr lang="en-GB" dirty="0" smtClean="0"/>
              <a:t> </a:t>
            </a:r>
            <a:r>
              <a:rPr lang="en-GB" dirty="0"/>
              <a:t>– </a:t>
            </a:r>
            <a:r>
              <a:rPr lang="en-GB" dirty="0" smtClean="0">
                <a:solidFill>
                  <a:srgbClr val="C00000"/>
                </a:solidFill>
              </a:rPr>
              <a:t>Jay Gatsby</a:t>
            </a:r>
            <a:endParaRPr lang="en-GB" dirty="0">
              <a:solidFill>
                <a:srgbClr val="C00000"/>
              </a:solidFill>
            </a:endParaRP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467544" y="476672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fontAlgn="auto">
              <a:spcAft>
                <a:spcPts val="0"/>
              </a:spcAft>
              <a:defRPr/>
            </a:pPr>
            <a:r>
              <a:rPr lang="en-US" dirty="0" smtClean="0">
                <a:solidFill>
                  <a:srgbClr val="C00000"/>
                </a:solidFill>
              </a:rPr>
              <a:t>Central Characters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1196752"/>
            <a:ext cx="2507432" cy="402553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09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09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09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409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09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09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0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096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759704"/>
            <a:ext cx="6048672" cy="4514589"/>
          </a:xfrm>
          <a:prstGeom prst="rect">
            <a:avLst/>
          </a:prstGeom>
        </p:spPr>
      </p:pic>
      <p:sp>
        <p:nvSpPr>
          <p:cNvPr id="40963" name="Rectangle 3"/>
          <p:cNvSpPr>
            <a:spLocks noGrp="1" noChangeArrowheads="1"/>
          </p:cNvSpPr>
          <p:nvPr>
            <p:ph idx="1"/>
          </p:nvPr>
        </p:nvSpPr>
        <p:spPr>
          <a:xfrm>
            <a:off x="755576" y="2492896"/>
            <a:ext cx="8258288" cy="3024336"/>
          </a:xfrm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buNone/>
              <a:defRPr/>
            </a:pPr>
            <a:r>
              <a:rPr lang="en-GB" sz="4000" dirty="0"/>
              <a:t>T</a:t>
            </a:r>
            <a:r>
              <a:rPr lang="en-US" sz="4000" dirty="0" smtClean="0"/>
              <a:t>he </a:t>
            </a:r>
            <a:r>
              <a:rPr lang="en-US" sz="4000" dirty="0"/>
              <a:t>mystery of </a:t>
            </a:r>
            <a:r>
              <a:rPr lang="en-US" sz="4000" dirty="0">
                <a:solidFill>
                  <a:srgbClr val="C00000"/>
                </a:solidFill>
              </a:rPr>
              <a:t>Jay Gatsby </a:t>
            </a:r>
            <a:r>
              <a:rPr lang="en-US" sz="4000" dirty="0"/>
              <a:t>becomes the </a:t>
            </a:r>
            <a:r>
              <a:rPr lang="en-US" sz="4000" dirty="0" smtClean="0"/>
              <a:t>central </a:t>
            </a:r>
            <a:r>
              <a:rPr lang="en-US" sz="4000" dirty="0"/>
              <a:t>question of the </a:t>
            </a:r>
            <a:r>
              <a:rPr lang="en-US" sz="4000" dirty="0" smtClean="0"/>
              <a:t>novel </a:t>
            </a:r>
            <a:r>
              <a:rPr lang="en-US" sz="4000" dirty="0"/>
              <a:t>and </a:t>
            </a:r>
            <a:r>
              <a:rPr lang="en-US" sz="4000" dirty="0" smtClean="0"/>
              <a:t>seems to shape the structure and tonal quality of the narrative</a:t>
            </a:r>
            <a:endParaRPr lang="en-GB" sz="4000" dirty="0" smtClean="0"/>
          </a:p>
        </p:txBody>
      </p:sp>
    </p:spTree>
    <p:extLst>
      <p:ext uri="{BB962C8B-B14F-4D97-AF65-F5344CB8AC3E}">
        <p14:creationId xmlns:p14="http://schemas.microsoft.com/office/powerpoint/2010/main" val="402175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359728"/>
            <a:ext cx="6486691" cy="4692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3279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88379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438448" y="4725144"/>
            <a:ext cx="8229600" cy="9361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en-US" sz="2400" dirty="0" smtClean="0">
                <a:solidFill>
                  <a:srgbClr val="C00000"/>
                </a:solidFill>
              </a:rPr>
              <a:t>Published</a:t>
            </a:r>
            <a:r>
              <a:rPr lang="en-US" sz="2400" dirty="0"/>
              <a:t>: </a:t>
            </a:r>
            <a:r>
              <a:rPr lang="en-US" sz="2400" dirty="0" smtClean="0"/>
              <a:t>1925</a:t>
            </a:r>
            <a:endParaRPr lang="en-US" sz="2400" dirty="0"/>
          </a:p>
          <a:p>
            <a:pPr marL="0" indent="0" algn="ctr">
              <a:buNone/>
              <a:defRPr/>
            </a:pPr>
            <a:r>
              <a:rPr lang="en-US" sz="2400" dirty="0">
                <a:solidFill>
                  <a:srgbClr val="C00000"/>
                </a:solidFill>
              </a:rPr>
              <a:t>Setting</a:t>
            </a:r>
            <a:r>
              <a:rPr lang="en-US" sz="2400" dirty="0"/>
              <a:t>: Long Island and New York </a:t>
            </a:r>
            <a:r>
              <a:rPr lang="en-US" sz="2400" dirty="0" smtClean="0"/>
              <a:t>City - Summer </a:t>
            </a:r>
            <a:r>
              <a:rPr lang="en-US" sz="2400" dirty="0"/>
              <a:t>1922</a:t>
            </a:r>
            <a:endParaRPr lang="en-US" sz="2400" dirty="0" smtClean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347858" y="1340768"/>
            <a:ext cx="4410780" cy="31909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52493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4" descr="war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2267744" y="1340768"/>
            <a:ext cx="4248472" cy="3470409"/>
          </a:xfr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6216" y="2348880"/>
            <a:ext cx="1714500" cy="1714500"/>
          </a:xfrm>
          <a:prstGeom prst="rect">
            <a:avLst/>
          </a:prstGeom>
        </p:spPr>
      </p:pic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539552" y="476672"/>
            <a:ext cx="8229600" cy="1143000"/>
          </a:xfrm>
        </p:spPr>
        <p:txBody>
          <a:bodyPr/>
          <a:lstStyle/>
          <a:p>
            <a:pPr algn="l" eaLnBrk="1" hangingPunct="1">
              <a:defRPr/>
            </a:pPr>
            <a:r>
              <a:rPr lang="en-US" dirty="0" smtClean="0">
                <a:solidFill>
                  <a:schemeClr val="bg2">
                    <a:lumMod val="50000"/>
                  </a:schemeClr>
                </a:solidFill>
              </a:rPr>
              <a:t>Post WWI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idx="1"/>
          </p:nvPr>
        </p:nvSpPr>
        <p:spPr>
          <a:xfrm>
            <a:off x="827584" y="2132856"/>
            <a:ext cx="8077200" cy="411480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US" dirty="0"/>
              <a:t>Economy prospered as America aimed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to </a:t>
            </a:r>
            <a:r>
              <a:rPr lang="en-US" dirty="0"/>
              <a:t>forget the troubles of </a:t>
            </a:r>
            <a:r>
              <a:rPr lang="en-US" dirty="0" smtClean="0"/>
              <a:t>war</a:t>
            </a:r>
            <a:br>
              <a:rPr lang="en-US" dirty="0" smtClean="0"/>
            </a:br>
            <a:endParaRPr lang="en-US" dirty="0"/>
          </a:p>
          <a:p>
            <a:pPr>
              <a:defRPr/>
            </a:pPr>
            <a:r>
              <a:rPr lang="en-US" dirty="0" smtClean="0"/>
              <a:t>While most lived below the poverty level, the standard </a:t>
            </a:r>
            <a:r>
              <a:rPr lang="en-US" dirty="0"/>
              <a:t>of living sharply increased for </a:t>
            </a:r>
            <a:r>
              <a:rPr lang="en-US" dirty="0" smtClean="0"/>
              <a:t>many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1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7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6216" y="2348880"/>
            <a:ext cx="1714500" cy="1714500"/>
          </a:xfrm>
          <a:prstGeom prst="rect">
            <a:avLst/>
          </a:prstGeom>
        </p:spPr>
      </p:pic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539552" y="476672"/>
            <a:ext cx="8229600" cy="1143000"/>
          </a:xfrm>
        </p:spPr>
        <p:txBody>
          <a:bodyPr/>
          <a:lstStyle/>
          <a:p>
            <a:pPr algn="l" eaLnBrk="1" hangingPunct="1">
              <a:defRPr/>
            </a:pPr>
            <a:r>
              <a:rPr lang="en-US" dirty="0" smtClean="0">
                <a:solidFill>
                  <a:schemeClr val="bg2">
                    <a:lumMod val="50000"/>
                  </a:schemeClr>
                </a:solidFill>
              </a:rPr>
              <a:t>Post WWI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idx="1"/>
          </p:nvPr>
        </p:nvSpPr>
        <p:spPr>
          <a:xfrm>
            <a:off x="827584" y="2132856"/>
            <a:ext cx="8077200" cy="3744416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US" dirty="0"/>
              <a:t>Americans abandoned small towns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in </a:t>
            </a:r>
            <a:r>
              <a:rPr lang="en-US" dirty="0"/>
              <a:t>exchange for urban </a:t>
            </a:r>
            <a:r>
              <a:rPr lang="en-US" dirty="0" smtClean="0"/>
              <a:t>living</a:t>
            </a:r>
            <a:br>
              <a:rPr lang="en-US" dirty="0" smtClean="0"/>
            </a:br>
            <a:endParaRPr lang="en-US" dirty="0"/>
          </a:p>
          <a:p>
            <a:pPr>
              <a:defRPr/>
            </a:pPr>
            <a:r>
              <a:rPr lang="en-US" dirty="0"/>
              <a:t>The Great Migration </a:t>
            </a:r>
            <a:r>
              <a:rPr lang="en-US" dirty="0" smtClean="0"/>
              <a:t>– </a:t>
            </a:r>
            <a:br>
              <a:rPr lang="en-US" dirty="0" smtClean="0"/>
            </a:br>
            <a:r>
              <a:rPr lang="en-US" dirty="0" smtClean="0"/>
              <a:t>“The </a:t>
            </a:r>
            <a:r>
              <a:rPr lang="en-US" dirty="0"/>
              <a:t>Southern </a:t>
            </a:r>
            <a:r>
              <a:rPr lang="en-US" dirty="0" smtClean="0"/>
              <a:t>Diaspora”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6969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1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7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899592" y="476672"/>
            <a:ext cx="6408712" cy="1143000"/>
          </a:xfrm>
        </p:spPr>
        <p:txBody>
          <a:bodyPr/>
          <a:lstStyle/>
          <a:p>
            <a:pPr algn="l" eaLnBrk="1" hangingPunct="1">
              <a:defRPr/>
            </a:pPr>
            <a:r>
              <a:rPr lang="en-US" dirty="0" smtClean="0">
                <a:solidFill>
                  <a:srgbClr val="C00000"/>
                </a:solidFill>
              </a:rPr>
              <a:t>The 1920s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idx="1"/>
          </p:nvPr>
        </p:nvSpPr>
        <p:spPr>
          <a:xfrm>
            <a:off x="1331640" y="1988840"/>
            <a:ext cx="6336704" cy="3744416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en-US" dirty="0" smtClean="0"/>
              <a:t>Roaring ‘20s</a:t>
            </a:r>
          </a:p>
          <a:p>
            <a:pPr eaLnBrk="1" hangingPunct="1">
              <a:defRPr/>
            </a:pPr>
            <a:r>
              <a:rPr lang="en-US" dirty="0" smtClean="0"/>
              <a:t>Flapper Era</a:t>
            </a:r>
          </a:p>
          <a:p>
            <a:pPr eaLnBrk="1" hangingPunct="1">
              <a:defRPr/>
            </a:pPr>
            <a:r>
              <a:rPr lang="en-US" dirty="0" smtClean="0"/>
              <a:t>The Aspirin Age</a:t>
            </a:r>
          </a:p>
          <a:p>
            <a:pPr eaLnBrk="1" hangingPunct="1">
              <a:defRPr/>
            </a:pPr>
            <a:r>
              <a:rPr lang="en-US" dirty="0" smtClean="0"/>
              <a:t>Age of Wonderful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Nonsense</a:t>
            </a:r>
            <a:endParaRPr lang="en-US" dirty="0" smtClean="0"/>
          </a:p>
          <a:p>
            <a:pPr eaLnBrk="1" hangingPunct="1">
              <a:defRPr/>
            </a:pPr>
            <a:r>
              <a:rPr lang="en-US" dirty="0" smtClean="0">
                <a:solidFill>
                  <a:srgbClr val="C00000"/>
                </a:solidFill>
              </a:rPr>
              <a:t>The Jazz Age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2492896"/>
            <a:ext cx="3926552" cy="241741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1000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1" dur="1000"/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1000"/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9" dur="1000"/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3" dur="1000"/>
                                        <p:tgtEl>
                                          <p:spTgt spid="18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5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9880" y="4293096"/>
            <a:ext cx="1597689" cy="2019720"/>
          </a:xfrm>
          <a:prstGeom prst="rect">
            <a:avLst/>
          </a:prstGeom>
        </p:spPr>
      </p:pic>
      <p:sp>
        <p:nvSpPr>
          <p:cNvPr id="512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547664" y="1628800"/>
            <a:ext cx="7473552" cy="4495800"/>
          </a:xfrm>
        </p:spPr>
        <p:txBody>
          <a:bodyPr>
            <a:normAutofit lnSpcReduction="10000"/>
          </a:bodyPr>
          <a:lstStyle/>
          <a:p>
            <a:pPr eaLnBrk="1" hangingPunct="1">
              <a:defRPr/>
            </a:pPr>
            <a:r>
              <a:rPr lang="en-ZA" dirty="0" smtClean="0"/>
              <a:t>Years </a:t>
            </a:r>
            <a:r>
              <a:rPr lang="en-ZA" dirty="0" smtClean="0">
                <a:solidFill>
                  <a:srgbClr val="C00000"/>
                </a:solidFill>
              </a:rPr>
              <a:t>1918-1929</a:t>
            </a:r>
            <a:r>
              <a:rPr lang="en-ZA" dirty="0" smtClean="0"/>
              <a:t>: after the end of WWI, continuing through the 1920s until the start of the Great Depression</a:t>
            </a:r>
            <a:br>
              <a:rPr lang="en-ZA" dirty="0" smtClean="0"/>
            </a:br>
            <a:endParaRPr lang="en-ZA" dirty="0" smtClean="0"/>
          </a:p>
          <a:p>
            <a:pPr eaLnBrk="1" hangingPunct="1">
              <a:lnSpc>
                <a:spcPct val="80000"/>
              </a:lnSpc>
              <a:defRPr/>
            </a:pPr>
            <a:r>
              <a:rPr lang="en-ZA" dirty="0" smtClean="0"/>
              <a:t>Takes its name from the African American based jazz music which became popular across many segments of society</a:t>
            </a:r>
            <a:br>
              <a:rPr lang="en-ZA" dirty="0" smtClean="0"/>
            </a:br>
            <a:endParaRPr lang="en-ZA" dirty="0" smtClean="0"/>
          </a:p>
          <a:p>
            <a:pPr eaLnBrk="1" hangingPunct="1">
              <a:lnSpc>
                <a:spcPct val="80000"/>
              </a:lnSpc>
              <a:defRPr/>
            </a:pPr>
            <a:r>
              <a:rPr lang="en-ZA" dirty="0" smtClean="0"/>
              <a:t>Period of pleasure seeking </a:t>
            </a:r>
            <a:r>
              <a:rPr lang="en-ZA" dirty="0" smtClean="0"/>
              <a:t/>
            </a:r>
            <a:br>
              <a:rPr lang="en-ZA" dirty="0" smtClean="0"/>
            </a:br>
            <a:r>
              <a:rPr lang="en-ZA" dirty="0" smtClean="0"/>
              <a:t>and </a:t>
            </a:r>
            <a:r>
              <a:rPr lang="en-ZA" dirty="0" smtClean="0"/>
              <a:t>reckless jubilance</a:t>
            </a:r>
          </a:p>
          <a:p>
            <a:pPr eaLnBrk="1" hangingPunct="1">
              <a:defRPr/>
            </a:pPr>
            <a:endParaRPr lang="en-ZA" sz="1800" dirty="0" smtClean="0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899592" y="476672"/>
            <a:ext cx="6336704" cy="1143000"/>
          </a:xfrm>
        </p:spPr>
        <p:txBody>
          <a:bodyPr/>
          <a:lstStyle/>
          <a:p>
            <a:pPr algn="l" eaLnBrk="1" hangingPunct="1">
              <a:defRPr/>
            </a:pPr>
            <a:r>
              <a:rPr lang="en-US" dirty="0" smtClean="0">
                <a:solidFill>
                  <a:srgbClr val="C00000"/>
                </a:solidFill>
              </a:rPr>
              <a:t>The Jazz Age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691680" y="1628800"/>
            <a:ext cx="6768752" cy="449580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US" dirty="0" smtClean="0"/>
              <a:t>Prohibition</a:t>
            </a:r>
            <a:br>
              <a:rPr lang="en-US" dirty="0" smtClean="0"/>
            </a:br>
            <a:endParaRPr lang="en-US" dirty="0" smtClean="0"/>
          </a:p>
          <a:p>
            <a:pPr>
              <a:defRPr/>
            </a:pPr>
            <a:r>
              <a:rPr lang="en-US" dirty="0" smtClean="0"/>
              <a:t>18th </a:t>
            </a:r>
            <a:r>
              <a:rPr lang="en-US" dirty="0"/>
              <a:t>Amendment to Constitution prohibited manufacture and sale of alcoholic </a:t>
            </a:r>
            <a:r>
              <a:rPr lang="en-US" dirty="0" smtClean="0"/>
              <a:t>beverages</a:t>
            </a:r>
            <a:r>
              <a:rPr lang="en-ZA" dirty="0" smtClean="0"/>
              <a:t/>
            </a:r>
            <a:br>
              <a:rPr lang="en-ZA" dirty="0" smtClean="0"/>
            </a:br>
            <a:endParaRPr lang="en-ZA" dirty="0" smtClean="0"/>
          </a:p>
          <a:p>
            <a:pPr>
              <a:lnSpc>
                <a:spcPct val="80000"/>
              </a:lnSpc>
              <a:defRPr/>
            </a:pPr>
            <a:r>
              <a:rPr lang="en-ZA" dirty="0" smtClean="0"/>
              <a:t>Bootlegging and “mob” </a:t>
            </a:r>
            <a:r>
              <a:rPr lang="en-ZA" dirty="0"/>
              <a:t>activity increased </a:t>
            </a:r>
            <a:r>
              <a:rPr lang="en-ZA" dirty="0" smtClean="0"/>
              <a:t/>
            </a:r>
            <a:br>
              <a:rPr lang="en-ZA" dirty="0" smtClean="0"/>
            </a:br>
            <a:endParaRPr lang="en-ZA" dirty="0" smtClean="0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899592" y="476672"/>
            <a:ext cx="6480720" cy="1143000"/>
          </a:xfrm>
        </p:spPr>
        <p:txBody>
          <a:bodyPr/>
          <a:lstStyle/>
          <a:p>
            <a:pPr algn="l" eaLnBrk="1" hangingPunct="1">
              <a:defRPr/>
            </a:pPr>
            <a:r>
              <a:rPr lang="en-US" dirty="0" smtClean="0">
                <a:solidFill>
                  <a:srgbClr val="C00000"/>
                </a:solidFill>
              </a:rPr>
              <a:t>The Jazz Age</a:t>
            </a:r>
          </a:p>
        </p:txBody>
      </p:sp>
    </p:spTree>
    <p:extLst>
      <p:ext uri="{BB962C8B-B14F-4D97-AF65-F5344CB8AC3E}">
        <p14:creationId xmlns:p14="http://schemas.microsoft.com/office/powerpoint/2010/main" val="1828800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1171</TotalTime>
  <Words>357</Words>
  <Application>Microsoft Office PowerPoint</Application>
  <PresentationFormat>On-screen Show (4:3)</PresentationFormat>
  <Paragraphs>89</Paragraphs>
  <Slides>24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5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Post WWI</vt:lpstr>
      <vt:lpstr>Post WWI</vt:lpstr>
      <vt:lpstr>The 1920s</vt:lpstr>
      <vt:lpstr>The Jazz Age</vt:lpstr>
      <vt:lpstr>The Jazz Age</vt:lpstr>
      <vt:lpstr>The Jazz Age</vt:lpstr>
      <vt:lpstr>The Jazz Age - Modernism</vt:lpstr>
      <vt:lpstr>The Lost Generation</vt:lpstr>
      <vt:lpstr>The Lost Generation</vt:lpstr>
      <vt:lpstr>The Lost Generation</vt:lpstr>
      <vt:lpstr>The Lost Generation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Vance Holmes</dc:creator>
  <cp:lastModifiedBy>Vance Holmes</cp:lastModifiedBy>
  <cp:revision>60</cp:revision>
  <dcterms:created xsi:type="dcterms:W3CDTF">1601-01-01T00:00:00Z</dcterms:created>
  <dcterms:modified xsi:type="dcterms:W3CDTF">2013-03-31T17:36:00Z</dcterms:modified>
</cp:coreProperties>
</file>